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352" r:id="rId3"/>
    <p:sldId id="4355" r:id="rId4"/>
    <p:sldId id="4356" r:id="rId5"/>
    <p:sldId id="4354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B93"/>
    <a:srgbClr val="007EEE"/>
    <a:srgbClr val="BC8F00"/>
    <a:srgbClr val="11365D"/>
    <a:srgbClr val="54FFF6"/>
    <a:srgbClr val="156082"/>
    <a:srgbClr val="53FFF6"/>
    <a:srgbClr val="006A63"/>
    <a:srgbClr val="B7CED9"/>
    <a:srgbClr val="10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8841-0FE1-495F-B57D-7D892F6EFA13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C603F-1D18-4A96-AD73-66A4EB26E24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532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C603F-1D18-4A96-AD73-66A4EB26E247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575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BF607-E1E7-9BC7-134F-305F88C3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028B9BE-89C1-85E6-07DA-F97ECA4A2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8B6D61-2073-42C5-3B52-58CA57984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F0E499-0A94-BD8B-6B2D-00F5D6653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C603F-1D18-4A96-AD73-66A4EB26E247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074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5F6EE-F5F4-42D8-1914-DFDCEACEB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86BDAA-9A16-89E3-006C-FA1924223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D5D6-9BDE-309B-78FA-7C275D1C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CA276-1CB2-9B42-710D-D7AA1DF1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7E4A2-40D7-721A-240B-07F24CAC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913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81524-F555-CA87-0027-A3094221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CFAF05-8669-8737-A67F-9771BE13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600998-1531-CAD8-0B6A-27683831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4D7875-F582-59F3-F130-14902EF1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1B16A-16E2-94B8-52F6-6623A961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614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1863E0-8631-7FA5-F91F-C8C2B7C4F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AD4C5F-5B34-4E5E-CA11-2ADCBE99A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0400DE-4432-8A08-0867-D62A6CC8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C3CEA3-89DD-37B3-E509-663CC338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F573D8-C9B8-0FE9-26FA-5BDB0137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630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16394-2F3F-BD88-4421-D9C2D34F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9B0138-211E-DA5E-0140-30C2760E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7C94C6-8CC3-8B81-3E20-E21AB6EC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5B733-92B3-FBA6-A807-330A7B39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D557D-0C0E-3846-E1E8-605B7694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718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7EA86-B2EC-5C25-F83A-56FBCC74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5F19AC-CBB4-C959-1D15-205437A63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6ED3E-BA9F-6A81-54D0-896B808A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3CD80-C243-F644-5F5E-AB3BDAB5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6937D6-BF15-A2D4-EF6E-319C8CBC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909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0BF8-81F5-4724-D4C3-228F11A4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1EDFC-9D48-9FF5-A5BA-29A4C6ADC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39A21C-D4BD-8697-FEC7-E3C5D7B35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E66586-481C-D311-2D0B-2A7178A6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0A01B3-628D-B290-A881-1C36985F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573C8E-667A-51AF-9A24-5EF6DA07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440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5DBB-EA3C-4A45-FC31-58BA4C05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172761-DAFC-6101-A966-A9A8B7546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1494A9-6597-B7C8-6C3E-52C1D2B75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573F4F-6DC9-89E1-510A-1F96919FD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709FA9-D161-61F7-3A58-BF3D951CE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C2704AC-DCDB-FE7B-4476-4A91F1AD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15F7F8-A987-C48C-C2B4-98B78FC2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ACF390-5CD5-2B96-6D1A-021497F7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2617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65CB9-EA45-484E-5765-609976BB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1487C1-94CC-4D8D-348C-33F2E0F2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0A0A2D-A388-917E-DF26-A6274513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9EFDBF-FB2B-E242-2346-DCA0CC3B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622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1BB93-C25F-8644-231B-BBB46AF1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F251CF-6A48-B927-16F1-A8378DF9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EBFEA9-268C-39DC-9E35-D5131316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373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13489-0C03-975F-18A2-CF71BE5A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591AB9-8C52-975E-4041-1E76A3735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4083D7-D983-4698-C6CC-DE59169F2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C140E-2A05-549C-58F3-F08483E2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0B88B-C4F5-0499-5561-3F6EA201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EBB2B3-8FE7-8AFD-68A3-2FAD71FA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3467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655A6-EBBB-ED15-B1E1-6FD4A8B3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FA588D-7921-9BC5-F412-45600EC88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9F360-6218-58E5-82B1-A2DCF6EBA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7B2D3E-01DF-E39B-B230-C62C6D5F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32D5C3-D735-0980-F176-EAA5EF34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9D73F-5BA8-AE32-6951-F0F2685B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036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8A4612-E6B0-D41D-5E6B-C7357B563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BAD609-A70E-929B-B141-138276542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8226B-2EA3-9BCE-B395-91FE312DF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C20E06-3E8D-4B20-AEB1-8EBFB0BA52F0}" type="datetimeFigureOut">
              <a:rPr lang="es-CL" smtClean="0"/>
              <a:t>10-12-2025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FE6610-D862-FB76-C788-4F802BDD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64578-ED91-CD53-B37F-694343CAD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B04438-F6FF-45F6-BC0D-A3F8193C930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9757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60613A-E8D9-B548-A2D5-2E27E58BC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" t="95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0D1546-86A8-AC22-D0D5-767BF3FC1823}"/>
              </a:ext>
            </a:extLst>
          </p:cNvPr>
          <p:cNvSpPr txBox="1"/>
          <p:nvPr/>
        </p:nvSpPr>
        <p:spPr>
          <a:xfrm>
            <a:off x="5809135" y="1969965"/>
            <a:ext cx="5822228" cy="246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ELABORACIÓN DE PLAN ACCIÓN COMUNAL DE CAMBIO CLIMÁTICO (PACCC)</a:t>
            </a:r>
          </a:p>
          <a:p>
            <a:pPr algn="ctr"/>
            <a:endParaRPr lang="es-MX" sz="1050" b="1" dirty="0">
              <a:solidFill>
                <a:srgbClr val="3E97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7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7DE1A-622C-0048-BD0D-97679D6E5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ómo elaborar un Plan de Acción Comunal de Cambio Climático?">
            <a:extLst>
              <a:ext uri="{FF2B5EF4-FFF2-40B4-BE49-F238E27FC236}">
                <a16:creationId xmlns:a16="http://schemas.microsoft.com/office/drawing/2014/main" id="{5232F61C-4CD8-917F-B077-2B63116F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45" y="872857"/>
            <a:ext cx="3675813" cy="51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519AE6-B186-E152-3FD4-5B24E1814403}"/>
              </a:ext>
            </a:extLst>
          </p:cNvPr>
          <p:cNvSpPr txBox="1"/>
          <p:nvPr/>
        </p:nvSpPr>
        <p:spPr>
          <a:xfrm>
            <a:off x="0" y="1139513"/>
            <a:ext cx="78071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prstClr val="black"/>
                </a:solidFill>
                <a:latin typeface="Calibri" panose="020F0502020204030204"/>
              </a:rPr>
              <a:t>Los Planes de Acción comunal de Cambio Climático son </a:t>
            </a:r>
            <a:r>
              <a:rPr lang="es-CL" sz="2200" b="1" dirty="0">
                <a:solidFill>
                  <a:prstClr val="black"/>
                </a:solidFill>
                <a:latin typeface="Calibri" panose="020F0502020204030204"/>
              </a:rPr>
              <a:t>documentos estratégicos </a:t>
            </a:r>
            <a:r>
              <a:rPr lang="es-CL" sz="2200" dirty="0">
                <a:solidFill>
                  <a:prstClr val="black"/>
                </a:solidFill>
                <a:latin typeface="Calibri" panose="020F0502020204030204"/>
              </a:rPr>
              <a:t>que dan cuenta de como una comuna, cumplirá el compromiso de abordar el cambio climático.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prstClr val="black"/>
                </a:solidFill>
                <a:latin typeface="Calibri" panose="020F0502020204030204"/>
              </a:rPr>
              <a:t>Es una </a:t>
            </a:r>
            <a:r>
              <a:rPr lang="es-CL" sz="2200" b="1" dirty="0">
                <a:solidFill>
                  <a:prstClr val="black"/>
                </a:solidFill>
                <a:latin typeface="Calibri" panose="020F0502020204030204"/>
              </a:rPr>
              <a:t>guía para la toma de decisiones</a:t>
            </a:r>
            <a:r>
              <a:rPr lang="es-CL" sz="2200" dirty="0">
                <a:solidFill>
                  <a:prstClr val="black"/>
                </a:solidFill>
                <a:latin typeface="Calibri" panose="020F0502020204030204"/>
              </a:rPr>
              <a:t>, cuyo objetivo es definir una serie de acciones y metas de mitigación y adaptación al cambio climático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/>
                </a:solidFill>
              </a:rPr>
              <a:t>Su objetivo es definir una serie de</a:t>
            </a:r>
            <a:r>
              <a:rPr lang="es-ES" sz="2200" dirty="0">
                <a:solidFill>
                  <a:srgbClr val="4EA72E">
                    <a:lumMod val="75000"/>
                  </a:srgbClr>
                </a:solidFill>
              </a:rPr>
              <a:t> </a:t>
            </a:r>
            <a:r>
              <a:rPr lang="es-ES" sz="2200" b="1" dirty="0"/>
              <a:t>acciones</a:t>
            </a:r>
            <a:r>
              <a:rPr lang="es-ES" sz="2200" dirty="0"/>
              <a:t> y </a:t>
            </a:r>
            <a:r>
              <a:rPr lang="es-ES" sz="2200" b="1" dirty="0"/>
              <a:t>metas de mitigación y adaptación al cambio climático</a:t>
            </a:r>
            <a:r>
              <a:rPr lang="es-ES" sz="2200" b="1" dirty="0">
                <a:solidFill>
                  <a:srgbClr val="4EA72E">
                    <a:lumMod val="75000"/>
                  </a:srgbClr>
                </a:solidFill>
              </a:rPr>
              <a:t> </a:t>
            </a:r>
            <a:r>
              <a:rPr lang="es-ES" sz="2200" dirty="0">
                <a:solidFill>
                  <a:prstClr val="black"/>
                </a:solidFill>
              </a:rPr>
              <a:t>y sirven como guía para la toma de decisiones dentro de los diferentes niveles de la administración del Estado.</a:t>
            </a:r>
            <a:endParaRPr lang="es-CL" sz="2200" dirty="0">
              <a:solidFill>
                <a:prstClr val="black"/>
              </a:solidFill>
            </a:endParaRPr>
          </a:p>
          <a:p>
            <a:pPr algn="just"/>
            <a:endParaRPr lang="es-CL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41199F1-8EC2-A433-8D31-996D3D4EE545}"/>
              </a:ext>
            </a:extLst>
          </p:cNvPr>
          <p:cNvSpPr/>
          <p:nvPr/>
        </p:nvSpPr>
        <p:spPr>
          <a:xfrm>
            <a:off x="-1" y="0"/>
            <a:ext cx="9842091" cy="62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¿Qué es un Plan de Acción de Cambio Climático?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reloj, firmar, luz, tráfico&#10;&#10;Descripción generada automáticamente">
            <a:extLst>
              <a:ext uri="{FF2B5EF4-FFF2-40B4-BE49-F238E27FC236}">
                <a16:creationId xmlns:a16="http://schemas.microsoft.com/office/drawing/2014/main" id="{6A8F8538-A4E8-B801-0A21-6477EE8A5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2" y="6300702"/>
            <a:ext cx="2083735" cy="3299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3F6599-2B13-6C37-DF34-603DCE7D0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171" y="5658176"/>
            <a:ext cx="1285051" cy="1285051"/>
          </a:xfrm>
          <a:prstGeom prst="rect">
            <a:avLst/>
          </a:prstGeom>
        </p:spPr>
      </p:pic>
      <p:pic>
        <p:nvPicPr>
          <p:cNvPr id="7" name="Marcador de contenido 8">
            <a:extLst>
              <a:ext uri="{FF2B5EF4-FFF2-40B4-BE49-F238E27FC236}">
                <a16:creationId xmlns:a16="http://schemas.microsoft.com/office/drawing/2014/main" id="{6A91FFE3-6AFC-D027-9216-15A22EDF8C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1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7E745B-2240-1098-87AB-2B0561B191DA}"/>
              </a:ext>
            </a:extLst>
          </p:cNvPr>
          <p:cNvSpPr txBox="1"/>
          <p:nvPr/>
        </p:nvSpPr>
        <p:spPr>
          <a:xfrm>
            <a:off x="152400" y="1291913"/>
            <a:ext cx="76547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200" b="1" dirty="0">
              <a:solidFill>
                <a:schemeClr val="bg1"/>
              </a:solidFill>
              <a:latin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schemeClr val="bg1"/>
                </a:solidFill>
                <a:latin typeface="Calibri" panose="020F0502020204030204"/>
              </a:rPr>
              <a:t>Los Planes de Acción comunal de Cambio Climático son </a:t>
            </a:r>
            <a:r>
              <a:rPr lang="es-CL" sz="2200" b="1" dirty="0">
                <a:solidFill>
                  <a:schemeClr val="bg1"/>
                </a:solidFill>
                <a:latin typeface="Calibri" panose="020F0502020204030204"/>
              </a:rPr>
              <a:t>documentos estratégicos </a:t>
            </a:r>
            <a:r>
              <a:rPr lang="es-CL" sz="2200" dirty="0">
                <a:solidFill>
                  <a:schemeClr val="bg1"/>
                </a:solidFill>
                <a:latin typeface="Calibri" panose="020F0502020204030204"/>
              </a:rPr>
              <a:t>que dan cuenta de como una comuna, cumplirá el compromiso de abordar el cambio climático.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200" dirty="0">
              <a:solidFill>
                <a:schemeClr val="bg1"/>
              </a:solidFill>
              <a:latin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schemeClr val="bg1"/>
                </a:solidFill>
                <a:latin typeface="Calibri" panose="020F0502020204030204"/>
              </a:rPr>
              <a:t>Es una </a:t>
            </a:r>
            <a:r>
              <a:rPr lang="es-CL" sz="2200" b="1" dirty="0">
                <a:solidFill>
                  <a:schemeClr val="bg1"/>
                </a:solidFill>
                <a:latin typeface="Calibri" panose="020F0502020204030204"/>
              </a:rPr>
              <a:t>guía para la toma de decisiones</a:t>
            </a:r>
            <a:r>
              <a:rPr lang="es-CL" sz="2200" dirty="0">
                <a:solidFill>
                  <a:schemeClr val="bg1"/>
                </a:solidFill>
                <a:latin typeface="Calibri" panose="020F0502020204030204"/>
              </a:rPr>
              <a:t>, cuyo objetivo es definir una serie de acciones y metas de mitigación y adaptación al cambio climático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200" dirty="0">
              <a:solidFill>
                <a:schemeClr val="bg1"/>
              </a:solidFill>
              <a:latin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</a:rPr>
              <a:t>Su objetivo es definir una serie de </a:t>
            </a:r>
            <a:r>
              <a:rPr lang="es-ES" sz="2200" b="1" dirty="0">
                <a:solidFill>
                  <a:schemeClr val="bg1"/>
                </a:solidFill>
              </a:rPr>
              <a:t>acciones</a:t>
            </a:r>
            <a:r>
              <a:rPr lang="es-ES" sz="2200" dirty="0">
                <a:solidFill>
                  <a:schemeClr val="bg1"/>
                </a:solidFill>
              </a:rPr>
              <a:t> y </a:t>
            </a:r>
            <a:r>
              <a:rPr lang="es-ES" sz="2200" b="1" dirty="0">
                <a:solidFill>
                  <a:schemeClr val="bg1"/>
                </a:solidFill>
              </a:rPr>
              <a:t>metas de mitigación y adaptación al cambio climático </a:t>
            </a:r>
            <a:r>
              <a:rPr lang="es-ES" sz="2200" dirty="0">
                <a:solidFill>
                  <a:schemeClr val="bg1"/>
                </a:solidFill>
              </a:rPr>
              <a:t>y sirven como guía para la toma de decisiones dentro de los diferentes niveles de la administración del Estado.</a:t>
            </a:r>
            <a:endParaRPr lang="es-CL" sz="2200" dirty="0">
              <a:solidFill>
                <a:schemeClr val="bg1"/>
              </a:solidFill>
            </a:endParaRPr>
          </a:p>
          <a:p>
            <a:pPr algn="just"/>
            <a:endParaRPr lang="es-CL" sz="22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9" name="Picture 2" descr="Cómo elaborar un Plan de Acción Comunal de Cambio Climático?">
            <a:extLst>
              <a:ext uri="{FF2B5EF4-FFF2-40B4-BE49-F238E27FC236}">
                <a16:creationId xmlns:a16="http://schemas.microsoft.com/office/drawing/2014/main" id="{9746F2F6-3C41-FE4C-C633-BB57F8F90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48" y="1459982"/>
            <a:ext cx="3675813" cy="51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83E40F4-76F8-7855-117F-F511FD11B8FF}"/>
              </a:ext>
            </a:extLst>
          </p:cNvPr>
          <p:cNvSpPr/>
          <p:nvPr/>
        </p:nvSpPr>
        <p:spPr>
          <a:xfrm>
            <a:off x="166704" y="286787"/>
            <a:ext cx="7473697" cy="97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¿Qué es un Plan de Acción de Cambio Climático?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06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D41A8-8F2A-1B17-B551-0B0CEA5B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7A6D425-1E32-32A9-4D00-457CF4B7F8BD}"/>
              </a:ext>
            </a:extLst>
          </p:cNvPr>
          <p:cNvSpPr/>
          <p:nvPr/>
        </p:nvSpPr>
        <p:spPr>
          <a:xfrm>
            <a:off x="-1" y="958"/>
            <a:ext cx="10964340" cy="62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Etapas del Proceso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D4C9CE0-EB11-17E5-6963-48601CB65AA2}"/>
              </a:ext>
            </a:extLst>
          </p:cNvPr>
          <p:cNvSpPr/>
          <p:nvPr/>
        </p:nvSpPr>
        <p:spPr>
          <a:xfrm>
            <a:off x="712032" y="861237"/>
            <a:ext cx="10252308" cy="5135525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A003F34-7BCF-7F27-D841-BB4EB10B0409}"/>
              </a:ext>
            </a:extLst>
          </p:cNvPr>
          <p:cNvSpPr/>
          <p:nvPr/>
        </p:nvSpPr>
        <p:spPr>
          <a:xfrm>
            <a:off x="1247546" y="1010678"/>
            <a:ext cx="2197392" cy="4997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PREPARACIÓN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8775CE7-5D9B-90D3-0D16-4BC522CA8B39}"/>
              </a:ext>
            </a:extLst>
          </p:cNvPr>
          <p:cNvSpPr/>
          <p:nvPr/>
        </p:nvSpPr>
        <p:spPr>
          <a:xfrm>
            <a:off x="3580317" y="1010678"/>
            <a:ext cx="2197392" cy="4997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D81E0C5-D105-3B2C-09AD-8B72405F76ED}"/>
              </a:ext>
            </a:extLst>
          </p:cNvPr>
          <p:cNvSpPr/>
          <p:nvPr/>
        </p:nvSpPr>
        <p:spPr>
          <a:xfrm>
            <a:off x="5925842" y="1039216"/>
            <a:ext cx="2197392" cy="4997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DISEÑO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EFA1694-0C7C-CBED-E94A-9C233C76D78D}"/>
              </a:ext>
            </a:extLst>
          </p:cNvPr>
          <p:cNvSpPr/>
          <p:nvPr/>
        </p:nvSpPr>
        <p:spPr>
          <a:xfrm>
            <a:off x="8271367" y="1039217"/>
            <a:ext cx="2197393" cy="49973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CIERRE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305C4F6-89F0-D8E3-DDC8-2A848E65C41D}"/>
              </a:ext>
            </a:extLst>
          </p:cNvPr>
          <p:cNvSpPr/>
          <p:nvPr/>
        </p:nvSpPr>
        <p:spPr>
          <a:xfrm>
            <a:off x="1247546" y="1627206"/>
            <a:ext cx="2197392" cy="336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trabajo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de difusión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Identificación de actores comunales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Actividades: 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Reuniones de trabajo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kumimoji="0" lang="es-CL" sz="13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Concejo Municipal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a Equipo Gestor</a:t>
            </a:r>
            <a:endParaRPr kumimoji="0" lang="es-CL" sz="13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Revisión información</a:t>
            </a:r>
            <a:endParaRPr kumimoji="0" lang="es-CL" sz="13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1BB5E24-44A2-F5CE-1F0E-A5BF6A5C87C9}"/>
              </a:ext>
            </a:extLst>
          </p:cNvPr>
          <p:cNvSpPr/>
          <p:nvPr/>
        </p:nvSpPr>
        <p:spPr>
          <a:xfrm>
            <a:off x="3580317" y="1627205"/>
            <a:ext cx="2197392" cy="33630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Caracterización climática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Perfil de amenazas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Factores de sensibilidad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Evaluación de impactos y vulnerabilidad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Percepción de los habitantes</a:t>
            </a:r>
          </a:p>
          <a:p>
            <a:pPr lvl="0">
              <a:defRPr/>
            </a:pP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Actividades: 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Talleres comunidad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kumimoji="0" lang="es-CL" sz="13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Entrevista </a:t>
            </a: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direcciones municipales</a:t>
            </a:r>
            <a:endParaRPr lang="es-CL" sz="13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1ABF62B-99D0-194A-7084-B5A1C63C12D0}"/>
              </a:ext>
            </a:extLst>
          </p:cNvPr>
          <p:cNvSpPr/>
          <p:nvPr/>
        </p:nvSpPr>
        <p:spPr>
          <a:xfrm>
            <a:off x="5999908" y="1621429"/>
            <a:ext cx="2197392" cy="33630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Mesas estratégicas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Elaboración de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Inventario de emisiones de gases efecto invernadero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Mesas técnicas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a Concejo Municipal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Visión/misión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8556682-5620-DF77-80A7-504391C7D332}"/>
              </a:ext>
            </a:extLst>
          </p:cNvPr>
          <p:cNvSpPr/>
          <p:nvPr/>
        </p:nvSpPr>
        <p:spPr>
          <a:xfrm>
            <a:off x="8282347" y="1621429"/>
            <a:ext cx="2197392" cy="33630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Aprobación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Seguimiento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4BBE46A-9C8E-674A-E165-5B048A8BC02F}"/>
              </a:ext>
            </a:extLst>
          </p:cNvPr>
          <p:cNvSpPr/>
          <p:nvPr/>
        </p:nvSpPr>
        <p:spPr>
          <a:xfrm>
            <a:off x="3654383" y="5091146"/>
            <a:ext cx="4542917" cy="4997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Cuantificación GEI comunal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FCF241-DFF4-E6A3-1B4D-000C79C97BBA}"/>
              </a:ext>
            </a:extLst>
          </p:cNvPr>
          <p:cNvSpPr txBox="1"/>
          <p:nvPr/>
        </p:nvSpPr>
        <p:spPr>
          <a:xfrm>
            <a:off x="1832603" y="5596652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días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578823-07A1-0006-7B9A-9E888554D5FF}"/>
              </a:ext>
            </a:extLst>
          </p:cNvPr>
          <p:cNvSpPr txBox="1"/>
          <p:nvPr/>
        </p:nvSpPr>
        <p:spPr>
          <a:xfrm>
            <a:off x="4096436" y="5596652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 días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FF9B52-F4DC-7B09-765C-364E6414580E}"/>
              </a:ext>
            </a:extLst>
          </p:cNvPr>
          <p:cNvSpPr txBox="1"/>
          <p:nvPr/>
        </p:nvSpPr>
        <p:spPr>
          <a:xfrm>
            <a:off x="6475741" y="5596652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 días</a:t>
            </a:r>
          </a:p>
        </p:txBody>
      </p:sp>
      <p:pic>
        <p:nvPicPr>
          <p:cNvPr id="22" name="Imagen 21" descr="Imagen que contiene reloj, firmar, luz, tráfico&#10;&#10;Descripción generada automáticamente">
            <a:extLst>
              <a:ext uri="{FF2B5EF4-FFF2-40B4-BE49-F238E27FC236}">
                <a16:creationId xmlns:a16="http://schemas.microsoft.com/office/drawing/2014/main" id="{DF150CE2-7662-B650-C469-7801C0804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2" y="6300702"/>
            <a:ext cx="2083735" cy="32992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2BD857F-87A8-EC00-E54C-753DBF7D8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171" y="5658176"/>
            <a:ext cx="1285051" cy="12850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C0776CF-42E0-061C-8235-F3F55C297296}"/>
              </a:ext>
            </a:extLst>
          </p:cNvPr>
          <p:cNvSpPr txBox="1"/>
          <p:nvPr/>
        </p:nvSpPr>
        <p:spPr>
          <a:xfrm>
            <a:off x="7323780" y="6040789"/>
            <a:ext cx="49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u="sng" dirty="0"/>
              <a:t>NOTA</a:t>
            </a:r>
            <a:r>
              <a:rPr lang="es-CL" sz="1600" dirty="0"/>
              <a:t>: Tiempos máximos referenciales</a:t>
            </a:r>
          </a:p>
        </p:txBody>
      </p:sp>
      <p:pic>
        <p:nvPicPr>
          <p:cNvPr id="8" name="Marcador de contenido 8">
            <a:extLst>
              <a:ext uri="{FF2B5EF4-FFF2-40B4-BE49-F238E27FC236}">
                <a16:creationId xmlns:a16="http://schemas.microsoft.com/office/drawing/2014/main" id="{BCCDC48A-2C07-77C9-6C5A-BF985DDEA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8814"/>
          <a:stretch/>
        </p:blipFill>
        <p:spPr>
          <a:xfrm>
            <a:off x="0" y="-958"/>
            <a:ext cx="12192000" cy="6858000"/>
          </a:xfrm>
        </p:spPr>
      </p:pic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740D755F-B201-DE4E-1EDF-BF890FF638DC}"/>
              </a:ext>
            </a:extLst>
          </p:cNvPr>
          <p:cNvSpPr/>
          <p:nvPr/>
        </p:nvSpPr>
        <p:spPr>
          <a:xfrm>
            <a:off x="809568" y="1470837"/>
            <a:ext cx="10252308" cy="5135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16EFC329-67BC-E749-53C9-A2BECD71604A}"/>
              </a:ext>
            </a:extLst>
          </p:cNvPr>
          <p:cNvSpPr/>
          <p:nvPr/>
        </p:nvSpPr>
        <p:spPr>
          <a:xfrm>
            <a:off x="433137" y="1427774"/>
            <a:ext cx="3052372" cy="4997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¿Es</a:t>
            </a:r>
            <a:r>
              <a:rPr lang="es-C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obligatorio?</a:t>
            </a:r>
            <a:endParaRPr kumimoji="0" lang="es-CL" sz="2400" b="1" i="0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0BE3ABD8-33FB-1B40-2842-AC85BF26F1F8}"/>
              </a:ext>
            </a:extLst>
          </p:cNvPr>
          <p:cNvSpPr/>
          <p:nvPr/>
        </p:nvSpPr>
        <p:spPr>
          <a:xfrm>
            <a:off x="426080" y="2236806"/>
            <a:ext cx="3060374" cy="3363006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s-MX" dirty="0">
                <a:solidFill>
                  <a:schemeClr val="bg1"/>
                </a:solidFill>
              </a:rPr>
              <a:t>Si, es obligatorio para todas las municipalidades de Chile, según la Ley Marco de Cambio Climático (Ley 21.455</a:t>
            </a:r>
            <a:endParaRPr kumimoji="0" lang="es-CL" i="0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91C12C5C-228C-B9FD-C97A-F725BBA9BD63}"/>
              </a:ext>
            </a:extLst>
          </p:cNvPr>
          <p:cNvSpPr/>
          <p:nvPr/>
        </p:nvSpPr>
        <p:spPr>
          <a:xfrm>
            <a:off x="488847" y="249875"/>
            <a:ext cx="7473697" cy="97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Aptos" panose="02110004020202020204"/>
              </a:rPr>
              <a:t>Consideraciones para el PACCC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800BE7CF-5AEE-B5A3-145B-6FB13336F836}"/>
              </a:ext>
            </a:extLst>
          </p:cNvPr>
          <p:cNvSpPr/>
          <p:nvPr/>
        </p:nvSpPr>
        <p:spPr>
          <a:xfrm>
            <a:off x="3959155" y="1435068"/>
            <a:ext cx="3804973" cy="4997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debe incluir?</a:t>
            </a:r>
            <a:endParaRPr kumimoji="0" lang="es-CL" sz="2400" b="1" i="0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D73FC342-2CFA-5C6F-11D4-CD2BA48B60FF}"/>
              </a:ext>
            </a:extLst>
          </p:cNvPr>
          <p:cNvSpPr/>
          <p:nvPr/>
        </p:nvSpPr>
        <p:spPr>
          <a:xfrm>
            <a:off x="4332332" y="2244827"/>
            <a:ext cx="2979027" cy="3363006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  <a:defRPr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s-MX" dirty="0">
                <a:solidFill>
                  <a:schemeClr val="bg1"/>
                </a:solidFill>
              </a:rPr>
              <a:t>Diagnóstico de Vulnerabilidades climáticas</a:t>
            </a:r>
          </a:p>
          <a:p>
            <a:pPr marL="285750" indent="-285750">
              <a:buFontTx/>
              <a:buChar char="-"/>
              <a:defRPr/>
            </a:pPr>
            <a:r>
              <a:rPr lang="es-MX" dirty="0">
                <a:solidFill>
                  <a:schemeClr val="bg1"/>
                </a:solidFill>
              </a:rPr>
              <a:t>Medidas de mitigación y adaptación</a:t>
            </a:r>
          </a:p>
          <a:p>
            <a:pPr marL="285750" indent="-285750">
              <a:buFontTx/>
              <a:buChar char="-"/>
              <a:defRPr/>
            </a:pPr>
            <a:r>
              <a:rPr lang="es-MX" dirty="0">
                <a:solidFill>
                  <a:schemeClr val="bg1"/>
                </a:solidFill>
              </a:rPr>
              <a:t>Fuentes de Financiamiento</a:t>
            </a:r>
          </a:p>
          <a:p>
            <a:pPr marL="285750" indent="-285750">
              <a:buFontTx/>
              <a:buChar char="-"/>
              <a:defRPr/>
            </a:pPr>
            <a:r>
              <a:rPr lang="es-MX" dirty="0">
                <a:solidFill>
                  <a:schemeClr val="bg1"/>
                </a:solidFill>
              </a:rPr>
              <a:t>Indicadores de seguimiento</a:t>
            </a:r>
          </a:p>
          <a:p>
            <a:pPr>
              <a:defRPr/>
            </a:pPr>
            <a:endParaRPr lang="es-MX" dirty="0">
              <a:solidFill>
                <a:schemeClr val="bg1"/>
              </a:solidFill>
            </a:endParaRPr>
          </a:p>
          <a:p>
            <a:pPr lvl="0">
              <a:defRPr/>
            </a:pPr>
            <a:endParaRPr kumimoji="0" lang="es-CL" sz="2000" i="0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4B880120-0A89-09D2-F438-185FFC9C031E}"/>
              </a:ext>
            </a:extLst>
          </p:cNvPr>
          <p:cNvSpPr/>
          <p:nvPr/>
        </p:nvSpPr>
        <p:spPr>
          <a:xfrm>
            <a:off x="7687673" y="1411915"/>
            <a:ext cx="3959183" cy="4997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se construye?</a:t>
            </a:r>
            <a:endParaRPr kumimoji="0" lang="es-CL" sz="2400" b="1" i="0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C13434B7-19D6-79B4-466A-62258A0B98E3}"/>
              </a:ext>
            </a:extLst>
          </p:cNvPr>
          <p:cNvSpPr/>
          <p:nvPr/>
        </p:nvSpPr>
        <p:spPr>
          <a:xfrm>
            <a:off x="8255765" y="2236806"/>
            <a:ext cx="2979028" cy="3363007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MX" sz="2000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participación ciudadana, la guía entregada por el ministerio de Medio Ambiente, consta de 5 Etapas y 11 pasos.</a:t>
            </a:r>
            <a:endParaRPr kumimoji="0" lang="es-CL" sz="2000" i="0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6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688FB-543B-9A0F-F69C-E024E9C97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D33617E-DE32-282F-B0E7-8359FCF9BA00}"/>
              </a:ext>
            </a:extLst>
          </p:cNvPr>
          <p:cNvSpPr/>
          <p:nvPr/>
        </p:nvSpPr>
        <p:spPr>
          <a:xfrm>
            <a:off x="-1" y="958"/>
            <a:ext cx="10964340" cy="62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Etapas del Proceso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F92F43A-35CF-E209-11F9-A914D3C17971}"/>
              </a:ext>
            </a:extLst>
          </p:cNvPr>
          <p:cNvSpPr/>
          <p:nvPr/>
        </p:nvSpPr>
        <p:spPr>
          <a:xfrm>
            <a:off x="712032" y="861237"/>
            <a:ext cx="10252308" cy="5135525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EF732D9-2F83-EF4C-52E8-86FB073C0201}"/>
              </a:ext>
            </a:extLst>
          </p:cNvPr>
          <p:cNvSpPr/>
          <p:nvPr/>
        </p:nvSpPr>
        <p:spPr>
          <a:xfrm>
            <a:off x="1247546" y="1010678"/>
            <a:ext cx="2197392" cy="4997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PREPARACIÓN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6AA7872-5137-4A4B-62E0-E0FF383C36BF}"/>
              </a:ext>
            </a:extLst>
          </p:cNvPr>
          <p:cNvSpPr/>
          <p:nvPr/>
        </p:nvSpPr>
        <p:spPr>
          <a:xfrm>
            <a:off x="3580317" y="1010678"/>
            <a:ext cx="2197392" cy="4997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D4867A3-F616-9D76-9ACD-7F75B5DE7749}"/>
              </a:ext>
            </a:extLst>
          </p:cNvPr>
          <p:cNvSpPr/>
          <p:nvPr/>
        </p:nvSpPr>
        <p:spPr>
          <a:xfrm>
            <a:off x="5925842" y="1039216"/>
            <a:ext cx="2197392" cy="4997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DISEÑO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A4540A1-F007-066C-C3BF-7B7108E48942}"/>
              </a:ext>
            </a:extLst>
          </p:cNvPr>
          <p:cNvSpPr/>
          <p:nvPr/>
        </p:nvSpPr>
        <p:spPr>
          <a:xfrm>
            <a:off x="8271367" y="1039217"/>
            <a:ext cx="2197393" cy="49973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CIERRE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A111673-B533-2749-F51F-1B6A43914295}"/>
              </a:ext>
            </a:extLst>
          </p:cNvPr>
          <p:cNvSpPr/>
          <p:nvPr/>
        </p:nvSpPr>
        <p:spPr>
          <a:xfrm>
            <a:off x="1247546" y="1627206"/>
            <a:ext cx="2197392" cy="336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trabajo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de difusión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Identificación de actores comunales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Actividades: 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Reuniones de trabajo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kumimoji="0" lang="es-CL" sz="13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Concejo Municipal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a Equipo Gestor</a:t>
            </a:r>
            <a:endParaRPr kumimoji="0" lang="es-CL" sz="13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Revisión información</a:t>
            </a:r>
            <a:endParaRPr kumimoji="0" lang="es-CL" sz="13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5B54B5B-8B24-6E8A-F2F0-5BDB84E11E43}"/>
              </a:ext>
            </a:extLst>
          </p:cNvPr>
          <p:cNvSpPr/>
          <p:nvPr/>
        </p:nvSpPr>
        <p:spPr>
          <a:xfrm>
            <a:off x="3580317" y="1627205"/>
            <a:ext cx="2197392" cy="33630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Caracterización climática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Perfil de amenazas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Factores de sensibilidad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Evaluación de impactos y vulnerabilidad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Percepción de los habitantes</a:t>
            </a:r>
          </a:p>
          <a:p>
            <a:pPr lvl="0">
              <a:defRPr/>
            </a:pP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Actividades: 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Talleres comunidad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kumimoji="0" lang="es-CL" sz="13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Entrevista </a:t>
            </a: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direcciones municipales</a:t>
            </a:r>
            <a:endParaRPr lang="es-CL" sz="13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716D393-0812-6D0F-E8D5-4CCC3DACD3F2}"/>
              </a:ext>
            </a:extLst>
          </p:cNvPr>
          <p:cNvSpPr/>
          <p:nvPr/>
        </p:nvSpPr>
        <p:spPr>
          <a:xfrm>
            <a:off x="5999908" y="1621429"/>
            <a:ext cx="2197392" cy="33630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Mesas estratégicas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Elaboración de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Inventario de emisiones de gases efecto invernadero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Mesas técnicas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a Concejo Municipal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Visión/misión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C9AA400-1EDB-97EC-24BA-01E207328D5E}"/>
              </a:ext>
            </a:extLst>
          </p:cNvPr>
          <p:cNvSpPr/>
          <p:nvPr/>
        </p:nvSpPr>
        <p:spPr>
          <a:xfrm>
            <a:off x="8282347" y="1621429"/>
            <a:ext cx="2197392" cy="33630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Aprobación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Seguimiento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09DE8DD-4B88-AA6B-3E5D-0579452ED63B}"/>
              </a:ext>
            </a:extLst>
          </p:cNvPr>
          <p:cNvSpPr/>
          <p:nvPr/>
        </p:nvSpPr>
        <p:spPr>
          <a:xfrm>
            <a:off x="3654383" y="5091146"/>
            <a:ext cx="4542917" cy="4997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Cuantificación GEI comunal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B5049-A1A2-A168-BA9F-E8D6B19EB135}"/>
              </a:ext>
            </a:extLst>
          </p:cNvPr>
          <p:cNvSpPr txBox="1"/>
          <p:nvPr/>
        </p:nvSpPr>
        <p:spPr>
          <a:xfrm>
            <a:off x="1832603" y="5596652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días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0768D4-361A-15B9-3F8C-928300BCA46E}"/>
              </a:ext>
            </a:extLst>
          </p:cNvPr>
          <p:cNvSpPr txBox="1"/>
          <p:nvPr/>
        </p:nvSpPr>
        <p:spPr>
          <a:xfrm>
            <a:off x="4096436" y="5596652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 días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EFBB5-9B7F-70F3-55E8-DF1EB9C818D2}"/>
              </a:ext>
            </a:extLst>
          </p:cNvPr>
          <p:cNvSpPr txBox="1"/>
          <p:nvPr/>
        </p:nvSpPr>
        <p:spPr>
          <a:xfrm>
            <a:off x="6475741" y="5596652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 días</a:t>
            </a:r>
          </a:p>
        </p:txBody>
      </p:sp>
      <p:pic>
        <p:nvPicPr>
          <p:cNvPr id="22" name="Imagen 21" descr="Imagen que contiene reloj, firmar, luz, tráfico&#10;&#10;Descripción generada automáticamente">
            <a:extLst>
              <a:ext uri="{FF2B5EF4-FFF2-40B4-BE49-F238E27FC236}">
                <a16:creationId xmlns:a16="http://schemas.microsoft.com/office/drawing/2014/main" id="{2C605B13-04F8-ED06-F8F8-7F10434A1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2" y="6300702"/>
            <a:ext cx="2083735" cy="32992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417FB11-11D6-F9B2-D2F6-D95F8A781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171" y="5658176"/>
            <a:ext cx="1285051" cy="12850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523820-DF0C-94C5-3693-164DF7768B6C}"/>
              </a:ext>
            </a:extLst>
          </p:cNvPr>
          <p:cNvSpPr txBox="1"/>
          <p:nvPr/>
        </p:nvSpPr>
        <p:spPr>
          <a:xfrm>
            <a:off x="7323780" y="6040789"/>
            <a:ext cx="49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u="sng" dirty="0"/>
              <a:t>NOTA</a:t>
            </a:r>
            <a:r>
              <a:rPr lang="es-CL" sz="1600" dirty="0"/>
              <a:t>: Tiempos máximos referenciales</a:t>
            </a:r>
          </a:p>
        </p:txBody>
      </p:sp>
      <p:pic>
        <p:nvPicPr>
          <p:cNvPr id="8" name="Marcador de contenido 8">
            <a:extLst>
              <a:ext uri="{FF2B5EF4-FFF2-40B4-BE49-F238E27FC236}">
                <a16:creationId xmlns:a16="http://schemas.microsoft.com/office/drawing/2014/main" id="{4EA3AED3-7A32-178D-FEF2-252D9C0C9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8814"/>
          <a:stretch/>
        </p:blipFill>
        <p:spPr>
          <a:xfrm>
            <a:off x="-1" y="-9382"/>
            <a:ext cx="12192000" cy="6858000"/>
          </a:xfrm>
        </p:spPr>
      </p:pic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BC689FB-45AF-7F8D-6535-1472957B7E20}"/>
              </a:ext>
            </a:extLst>
          </p:cNvPr>
          <p:cNvSpPr/>
          <p:nvPr/>
        </p:nvSpPr>
        <p:spPr>
          <a:xfrm>
            <a:off x="809568" y="1470837"/>
            <a:ext cx="10252308" cy="5135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B40F4BDB-F096-C629-148E-F84371934D7F}"/>
              </a:ext>
            </a:extLst>
          </p:cNvPr>
          <p:cNvSpPr/>
          <p:nvPr/>
        </p:nvSpPr>
        <p:spPr>
          <a:xfrm>
            <a:off x="8282347" y="2231029"/>
            <a:ext cx="2197392" cy="33630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Aprobación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Seguimiento</a:t>
            </a: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5FD0E3ED-5008-CD2E-EBFE-1CBFC7A0E3DF}"/>
              </a:ext>
            </a:extLst>
          </p:cNvPr>
          <p:cNvSpPr/>
          <p:nvPr/>
        </p:nvSpPr>
        <p:spPr>
          <a:xfrm>
            <a:off x="1247546" y="1620278"/>
            <a:ext cx="2197392" cy="4997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PREPARACIÓN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4D0A41BE-00C4-1C68-3CE9-99679D0E039C}"/>
              </a:ext>
            </a:extLst>
          </p:cNvPr>
          <p:cNvSpPr/>
          <p:nvPr/>
        </p:nvSpPr>
        <p:spPr>
          <a:xfrm>
            <a:off x="3580317" y="1620278"/>
            <a:ext cx="2197392" cy="4997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014E699D-EDA5-4138-8B9F-E34179ED4A2F}"/>
              </a:ext>
            </a:extLst>
          </p:cNvPr>
          <p:cNvSpPr/>
          <p:nvPr/>
        </p:nvSpPr>
        <p:spPr>
          <a:xfrm>
            <a:off x="5925842" y="1648816"/>
            <a:ext cx="2197392" cy="4997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DISEÑO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3EDDEC13-93FB-0AFC-570A-BAA64B3D0E5F}"/>
              </a:ext>
            </a:extLst>
          </p:cNvPr>
          <p:cNvSpPr/>
          <p:nvPr/>
        </p:nvSpPr>
        <p:spPr>
          <a:xfrm>
            <a:off x="8271367" y="1648817"/>
            <a:ext cx="2197393" cy="49973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CIERRE</a:t>
            </a: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9C3C2761-48F2-4E76-7FAE-4BBA05317239}"/>
              </a:ext>
            </a:extLst>
          </p:cNvPr>
          <p:cNvSpPr/>
          <p:nvPr/>
        </p:nvSpPr>
        <p:spPr>
          <a:xfrm>
            <a:off x="1247546" y="2236806"/>
            <a:ext cx="2197392" cy="336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trabajo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de difusión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Identificación de actores comunales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Actividades: 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Reuniones de trabajo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kumimoji="0" lang="es-CL" sz="13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Concejo Municipal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a Equipo Gestor</a:t>
            </a:r>
            <a:endParaRPr kumimoji="0" lang="es-CL" sz="13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Revisión información</a:t>
            </a:r>
            <a:endParaRPr kumimoji="0" lang="es-CL" sz="13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C56CC70F-D181-6687-0278-9B7B0E6770C6}"/>
              </a:ext>
            </a:extLst>
          </p:cNvPr>
          <p:cNvSpPr/>
          <p:nvPr/>
        </p:nvSpPr>
        <p:spPr>
          <a:xfrm>
            <a:off x="3580317" y="2236805"/>
            <a:ext cx="2197392" cy="33630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Caracterización climática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Perfil de amenazas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Factores de sensibilidad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Evaluación de impactos y vulnerabilidad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Percepción de los habitantes</a:t>
            </a:r>
          </a:p>
          <a:p>
            <a:pPr lvl="0">
              <a:defRPr/>
            </a:pP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Actividades: 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Talleres comunidad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kumimoji="0" lang="es-CL" sz="13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Entrevista </a:t>
            </a: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direcciones municipales</a:t>
            </a:r>
            <a:endParaRPr lang="es-CL" sz="13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7AD28A9A-4074-12D7-5F51-0AA588ED884A}"/>
              </a:ext>
            </a:extLst>
          </p:cNvPr>
          <p:cNvSpPr/>
          <p:nvPr/>
        </p:nvSpPr>
        <p:spPr>
          <a:xfrm>
            <a:off x="5945044" y="2231029"/>
            <a:ext cx="2197392" cy="33630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Mesas estratégicas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Elaboración de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Inventario de emisiones de gases efecto invernadero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Mesas técnicas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a Concejo Municipal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Visión/misión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4555201-6D11-1DBD-CF75-4A1FE42F6251}"/>
              </a:ext>
            </a:extLst>
          </p:cNvPr>
          <p:cNvSpPr txBox="1"/>
          <p:nvPr/>
        </p:nvSpPr>
        <p:spPr>
          <a:xfrm>
            <a:off x="1930139" y="5666756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días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6ED5B57C-7579-C39F-A646-FCECD58C471E}"/>
              </a:ext>
            </a:extLst>
          </p:cNvPr>
          <p:cNvSpPr txBox="1"/>
          <p:nvPr/>
        </p:nvSpPr>
        <p:spPr>
          <a:xfrm>
            <a:off x="4193972" y="5666756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 días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B01BB4E-90B8-EA95-B666-5AE1DCE73816}"/>
              </a:ext>
            </a:extLst>
          </p:cNvPr>
          <p:cNvSpPr txBox="1"/>
          <p:nvPr/>
        </p:nvSpPr>
        <p:spPr>
          <a:xfrm>
            <a:off x="6573277" y="5666756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 días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14FBAD18-F299-530D-0101-B21C26F928E7}"/>
              </a:ext>
            </a:extLst>
          </p:cNvPr>
          <p:cNvSpPr/>
          <p:nvPr/>
        </p:nvSpPr>
        <p:spPr>
          <a:xfrm>
            <a:off x="488847" y="249875"/>
            <a:ext cx="7473697" cy="97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Aptos" panose="02110004020202020204"/>
              </a:rPr>
              <a:t>Etapas del proceso para Coyhaique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CCFEBF-D533-AA9B-DC47-3D82816EE62C}"/>
              </a:ext>
            </a:extLst>
          </p:cNvPr>
          <p:cNvSpPr txBox="1"/>
          <p:nvPr/>
        </p:nvSpPr>
        <p:spPr>
          <a:xfrm>
            <a:off x="1243713" y="6158167"/>
            <a:ext cx="10377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0" i="0" u="none" strike="noStrike" baseline="0" dirty="0">
                <a:solidFill>
                  <a:schemeClr val="bg1"/>
                </a:solidFill>
              </a:rPr>
              <a:t>Inicio: 09-09-2025                                                                                              </a:t>
            </a:r>
            <a:r>
              <a:rPr lang="es-MX" sz="2000" dirty="0">
                <a:solidFill>
                  <a:schemeClr val="bg1"/>
                </a:solidFill>
              </a:rPr>
              <a:t>Termino: 05-02-2025</a:t>
            </a:r>
            <a:endParaRPr lang="es-CL" sz="2000" b="0" i="0" u="none" strike="noStrik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3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38F0-783D-E2FC-CAC7-4B0BE0798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8ED521-EF21-31CC-51F3-7D700137B79E}"/>
              </a:ext>
            </a:extLst>
          </p:cNvPr>
          <p:cNvSpPr/>
          <p:nvPr/>
        </p:nvSpPr>
        <p:spPr>
          <a:xfrm>
            <a:off x="-1" y="958"/>
            <a:ext cx="10964340" cy="62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Etapas del Proceso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509024B-00FB-699A-55EA-8EE60B99A120}"/>
              </a:ext>
            </a:extLst>
          </p:cNvPr>
          <p:cNvSpPr/>
          <p:nvPr/>
        </p:nvSpPr>
        <p:spPr>
          <a:xfrm>
            <a:off x="712032" y="861237"/>
            <a:ext cx="10252308" cy="5135525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7002490-C117-4B3E-5756-CAEE44653B08}"/>
              </a:ext>
            </a:extLst>
          </p:cNvPr>
          <p:cNvSpPr/>
          <p:nvPr/>
        </p:nvSpPr>
        <p:spPr>
          <a:xfrm>
            <a:off x="1247546" y="1010678"/>
            <a:ext cx="2197392" cy="4997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PREPARACIÓN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952AE0F-5011-C919-8CB7-412C9EC9BB4E}"/>
              </a:ext>
            </a:extLst>
          </p:cNvPr>
          <p:cNvSpPr/>
          <p:nvPr/>
        </p:nvSpPr>
        <p:spPr>
          <a:xfrm>
            <a:off x="3580317" y="1010678"/>
            <a:ext cx="2197392" cy="4997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61095E5-6FA3-A520-F84D-97A1E690DC41}"/>
              </a:ext>
            </a:extLst>
          </p:cNvPr>
          <p:cNvSpPr/>
          <p:nvPr/>
        </p:nvSpPr>
        <p:spPr>
          <a:xfrm>
            <a:off x="5925842" y="1039216"/>
            <a:ext cx="2197392" cy="4997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DISEÑO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EA0AE15-3A3D-945B-7231-C7AB87374C01}"/>
              </a:ext>
            </a:extLst>
          </p:cNvPr>
          <p:cNvSpPr/>
          <p:nvPr/>
        </p:nvSpPr>
        <p:spPr>
          <a:xfrm>
            <a:off x="8271367" y="1039217"/>
            <a:ext cx="2197393" cy="49973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CIERRE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79E8685-B2B5-3261-B9D2-2BFD058795E2}"/>
              </a:ext>
            </a:extLst>
          </p:cNvPr>
          <p:cNvSpPr/>
          <p:nvPr/>
        </p:nvSpPr>
        <p:spPr>
          <a:xfrm>
            <a:off x="1247546" y="1627206"/>
            <a:ext cx="2197392" cy="3363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trabajo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de difusión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Identificación de actores comunales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Actividades: 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Reuniones de trabajo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kumimoji="0" lang="es-CL" sz="13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Concejo Municipal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a Equipo Gestor</a:t>
            </a:r>
            <a:endParaRPr kumimoji="0" lang="es-CL" sz="13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Revisión información</a:t>
            </a:r>
            <a:endParaRPr kumimoji="0" lang="es-CL" sz="13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98685A3-3F14-5467-866B-64B2F9221FFB}"/>
              </a:ext>
            </a:extLst>
          </p:cNvPr>
          <p:cNvSpPr/>
          <p:nvPr/>
        </p:nvSpPr>
        <p:spPr>
          <a:xfrm>
            <a:off x="3580317" y="1627205"/>
            <a:ext cx="2197392" cy="33630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Caracterización climática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Perfil de amenazas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Factores de sensibilidad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Evaluación de impactos y vulnerabilidad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Percepción de los habitantes</a:t>
            </a:r>
          </a:p>
          <a:p>
            <a:pPr lvl="0">
              <a:defRPr/>
            </a:pP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Actividades: 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Talleres comunidad</a:t>
            </a:r>
          </a:p>
          <a:p>
            <a:pPr marL="174625" lvl="1">
              <a:buFont typeface="Arial" panose="020B0604020202020204" pitchFamily="34" charset="0"/>
              <a:buChar char="•"/>
            </a:pPr>
            <a:r>
              <a:rPr kumimoji="0" lang="es-CL" sz="13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Entrevista </a:t>
            </a: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direcciones municipales</a:t>
            </a:r>
            <a:endParaRPr lang="es-CL" sz="13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0F737BAC-0557-5C92-F0DF-82AD848CF1BA}"/>
              </a:ext>
            </a:extLst>
          </p:cNvPr>
          <p:cNvSpPr/>
          <p:nvPr/>
        </p:nvSpPr>
        <p:spPr>
          <a:xfrm>
            <a:off x="5999908" y="1621429"/>
            <a:ext cx="2197392" cy="33630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Mesas estratégicas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Elaboración de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Inventario de emisiones de gases efecto invernadero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Mesas técnicas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a Concejo Municipal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Visión/misión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  <a:p>
            <a:pPr marL="174625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L" sz="13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9CD3981-B77F-B7CC-DF89-FEC1FF6E9179}"/>
              </a:ext>
            </a:extLst>
          </p:cNvPr>
          <p:cNvSpPr/>
          <p:nvPr/>
        </p:nvSpPr>
        <p:spPr>
          <a:xfrm>
            <a:off x="8282347" y="1621429"/>
            <a:ext cx="2197392" cy="33630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Aprobación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Seguimiento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D2DD31C-B8AF-4AEA-C306-4C2F060E850C}"/>
              </a:ext>
            </a:extLst>
          </p:cNvPr>
          <p:cNvSpPr/>
          <p:nvPr/>
        </p:nvSpPr>
        <p:spPr>
          <a:xfrm>
            <a:off x="3654383" y="5091146"/>
            <a:ext cx="4542917" cy="4997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Cuantificación GEI comunal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D05790-A8C0-29A3-ABF5-42EE1141A928}"/>
              </a:ext>
            </a:extLst>
          </p:cNvPr>
          <p:cNvSpPr txBox="1"/>
          <p:nvPr/>
        </p:nvSpPr>
        <p:spPr>
          <a:xfrm>
            <a:off x="1832603" y="5596652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días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E08DA1-A142-7773-FE7E-80240F34D948}"/>
              </a:ext>
            </a:extLst>
          </p:cNvPr>
          <p:cNvSpPr txBox="1"/>
          <p:nvPr/>
        </p:nvSpPr>
        <p:spPr>
          <a:xfrm>
            <a:off x="4096436" y="5596652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 días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FBABB-BAC3-7323-506C-43F49EF6D365}"/>
              </a:ext>
            </a:extLst>
          </p:cNvPr>
          <p:cNvSpPr txBox="1"/>
          <p:nvPr/>
        </p:nvSpPr>
        <p:spPr>
          <a:xfrm>
            <a:off x="6475741" y="5596652"/>
            <a:ext cx="13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 días</a:t>
            </a:r>
          </a:p>
        </p:txBody>
      </p:sp>
      <p:pic>
        <p:nvPicPr>
          <p:cNvPr id="22" name="Imagen 21" descr="Imagen que contiene reloj, firmar, luz, tráfico&#10;&#10;Descripción generada automáticamente">
            <a:extLst>
              <a:ext uri="{FF2B5EF4-FFF2-40B4-BE49-F238E27FC236}">
                <a16:creationId xmlns:a16="http://schemas.microsoft.com/office/drawing/2014/main" id="{1DF2D381-8395-CE91-CBA5-750091830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2" y="6300702"/>
            <a:ext cx="2083735" cy="32992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75129C4-F1E1-8034-3851-AA84D0EED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171" y="5658176"/>
            <a:ext cx="1285051" cy="12850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A209B9F-68A9-904E-214B-55E64E513022}"/>
              </a:ext>
            </a:extLst>
          </p:cNvPr>
          <p:cNvSpPr txBox="1"/>
          <p:nvPr/>
        </p:nvSpPr>
        <p:spPr>
          <a:xfrm>
            <a:off x="7323780" y="6040789"/>
            <a:ext cx="49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u="sng" dirty="0"/>
              <a:t>NOTA</a:t>
            </a:r>
            <a:r>
              <a:rPr lang="es-CL" sz="1600" dirty="0"/>
              <a:t>: Tiempos máximos referenciales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7221C-232C-D0F5-4FA2-DF113B2B14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6" t="95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4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marL="342900" indent="-342900" algn="l">
          <a:buAutoNum type="arabicPeriod"/>
          <a:defRPr sz="1800" b="0" i="0" u="none" strike="noStrike" baseline="0" dirty="0" smtClean="0">
            <a:solidFill>
              <a:srgbClr val="000000"/>
            </a:solidFill>
            <a:latin typeface="Arial Narrow" panose="020B0606020202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6156</TotalTime>
  <Words>683</Words>
  <Application>Microsoft Office PowerPoint</Application>
  <PresentationFormat>Panorámica</PresentationFormat>
  <Paragraphs>188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Vásquez</dc:creator>
  <cp:lastModifiedBy>Jose Cristian Lillo Gamboa</cp:lastModifiedBy>
  <cp:revision>102</cp:revision>
  <dcterms:created xsi:type="dcterms:W3CDTF">2024-12-13T13:46:39Z</dcterms:created>
  <dcterms:modified xsi:type="dcterms:W3CDTF">2025-12-10T20:29:16Z</dcterms:modified>
</cp:coreProperties>
</file>